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84" r:id="rId3"/>
    <p:sldId id="351" r:id="rId4"/>
    <p:sldId id="301" r:id="rId5"/>
    <p:sldId id="350" r:id="rId6"/>
    <p:sldId id="354" r:id="rId7"/>
    <p:sldId id="352" r:id="rId8"/>
    <p:sldId id="355" r:id="rId9"/>
    <p:sldId id="353" r:id="rId10"/>
    <p:sldId id="357" r:id="rId11"/>
    <p:sldId id="356" r:id="rId12"/>
    <p:sldId id="280" r:id="rId13"/>
    <p:sldId id="359" r:id="rId14"/>
    <p:sldId id="360" r:id="rId15"/>
    <p:sldId id="308" r:id="rId16"/>
    <p:sldId id="358" r:id="rId17"/>
    <p:sldId id="273" r:id="rId18"/>
    <p:sldId id="257" r:id="rId19"/>
    <p:sldId id="258" r:id="rId20"/>
    <p:sldId id="306" r:id="rId21"/>
  </p:sldIdLst>
  <p:sldSz cx="12192000" cy="6858000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, Lionel" initials="JL" lastIdx="1" clrIdx="0">
    <p:extLst>
      <p:ext uri="{19B8F6BF-5375-455C-9EA6-DF929625EA0E}">
        <p15:presenceInfo xmlns:p15="http://schemas.microsoft.com/office/powerpoint/2012/main" userId="S::lionel.jacob@atos.net::0d31bba3-1ebb-4f83-9e0c-7f83724fd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353" autoAdjust="0"/>
  </p:normalViewPr>
  <p:slideViewPr>
    <p:cSldViewPr snapToGrid="0">
      <p:cViewPr>
        <p:scale>
          <a:sx n="80" d="100"/>
          <a:sy n="80" d="100"/>
        </p:scale>
        <p:origin x="1046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722F3-6129-408A-AE9E-DE4216011879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70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A7DA-62E7-4D5B-8ED9-DAF2E8D9E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638A09-DA3C-4D36-9679-6A40719DF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918" y="246166"/>
            <a:ext cx="6524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18C1CC8-E697-4BC6-8914-6D36F1943384}"/>
              </a:ext>
            </a:extLst>
          </p:cNvPr>
          <p:cNvCxnSpPr/>
          <p:nvPr userDrawn="1"/>
        </p:nvCxnSpPr>
        <p:spPr>
          <a:xfrm>
            <a:off x="502276" y="904979"/>
            <a:ext cx="10470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526D6-59F8-414A-A9CD-5C278C91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414018-C09D-4EF9-94AE-930FF8A24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796CB-3E39-4FFE-8B6D-AA32AC7B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9584DC-AEC1-45D9-9D23-FF6D129B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F9BB2-12B9-4603-89EA-12B23C1D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5E1CD5-1D8A-44E0-BE94-07ADFD872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918" y="246166"/>
            <a:ext cx="6524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075E36-E1CD-4BC1-927E-28DB81B62001}"/>
              </a:ext>
            </a:extLst>
          </p:cNvPr>
          <p:cNvCxnSpPr/>
          <p:nvPr userDrawn="1"/>
        </p:nvCxnSpPr>
        <p:spPr>
          <a:xfrm>
            <a:off x="502276" y="904979"/>
            <a:ext cx="10470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9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02031-A2FB-4E5A-93A0-74356288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8829E-1F57-4649-B40A-D9E8B221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88919-1215-46B3-96C8-1A667656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329ED1-4A2F-4D5C-9F3A-F6F24337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4A9A2B-BA57-4484-8494-A7AE969A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73A31D2-FE73-4B81-8B97-61C8D0F78A8F}"/>
              </a:ext>
            </a:extLst>
          </p:cNvPr>
          <p:cNvCxnSpPr>
            <a:cxnSpLocks/>
          </p:cNvCxnSpPr>
          <p:nvPr userDrawn="1"/>
        </p:nvCxnSpPr>
        <p:spPr>
          <a:xfrm>
            <a:off x="831850" y="1331650"/>
            <a:ext cx="112595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3BA508D-083A-43CD-B635-235C77041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7937" y="6253109"/>
            <a:ext cx="471407" cy="4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2E841-33C2-49F5-9742-5DEB5D87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14756A-0C07-43B8-B029-2A3AE93AF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375FB-0EE2-425B-B04B-E1C3A947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702FB-08CC-42EF-9F91-90FAB9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AB6B7-1216-4B90-847D-3AF5AE2E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53FA9D2-196D-4842-8107-A9162F383447}"/>
              </a:ext>
            </a:extLst>
          </p:cNvPr>
          <p:cNvCxnSpPr>
            <a:cxnSpLocks/>
          </p:cNvCxnSpPr>
          <p:nvPr userDrawn="1"/>
        </p:nvCxnSpPr>
        <p:spPr>
          <a:xfrm>
            <a:off x="831850" y="1331650"/>
            <a:ext cx="112595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2E3418C-E2C8-4F26-84C3-FEE7C7151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7937" y="6253109"/>
            <a:ext cx="471407" cy="4683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DD4D32-6C74-467E-BD2F-6A389C9FC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7846" y="118309"/>
            <a:ext cx="1139409" cy="10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1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D0226-535B-41CE-AAA1-EF08ED0A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51E9A9-5042-4E61-9447-181824B65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C162B9-9A95-4C6F-92DF-83E7A65F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A4756-58C6-40A6-AC64-3813FD61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794DC-BC89-4BC5-A5F5-EA8B07BF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FEE6B3-D8E0-444A-9FB2-D616CC85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4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B7492-3BF0-4518-9C3C-AA23AF4D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ACA519-5DB4-415E-8684-890810EE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BAC700-9D27-4AE9-B3AC-20ADA4245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9AE763-5E75-4277-9131-5C9F30044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D23992-FC4E-4758-AD6A-29DE79BD5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742F5C-4770-4500-9A63-6473A635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260B0E-3CDB-4E4B-B2A8-10147AB5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5A7EB7-E0BD-44FC-B78B-6756AEC8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6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0F3A3-E386-4529-B7C8-D41F9ED8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A7B0DA-70AE-4E3B-ABC3-9E799C61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9C6081-EB69-427F-BA45-6961DA94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104F3-5B70-4022-8CC4-EDA97580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147202-40C8-42B3-888D-60DFDBFE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076447-ABCC-4610-93FD-85665317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30A58-699A-422C-9FE2-5EE4A710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9A9F6-3DA5-4EF3-AEA5-F4F59E31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34935-147F-4BF3-84E0-B8421F8E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BBFA2-6895-4DBC-8EF5-EA99DF9B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EDEF2B-259D-4BAF-977E-A8A23476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7D94AB-DAF9-4FDC-8D4E-974B8AD2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2659EC-47CF-4FBC-8D1E-5D53CA5B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4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1BB81D-1F5A-4C84-9361-467B622C0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47" y="5977264"/>
            <a:ext cx="6524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0F35A-F945-4DCB-B1A8-20508925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A6BCB0-9C29-4388-AF09-B4DAD5B02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33EE7E-CC0C-4B92-86A3-B1F864A55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EBE5E3-08F5-4020-A108-5002A4AC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9DA4F-EAE4-4282-BBE9-A88D3952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A3D2C7-55BD-45D4-B941-26A05F0D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FB6EB-1A75-4369-A985-F99C9D39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6BD369-20D1-4981-9A3E-1D056E659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3423A7-8D6E-46EB-8548-01423EB1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6D703-17D3-46FB-B164-67E8FC43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5FAD5-E63C-402E-881C-352B1F8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8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8AF95A-F112-4985-9412-203D8976E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C686CC-8ED4-42E5-95A7-24C1297D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F5383-91CD-4C7E-9B3F-8B85F0F4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D7D08-2A50-42C3-837A-5BECB178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8DE87-EF0B-411F-B4B6-754FACB8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6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B42D89-56BE-432C-A54A-7EDACBF9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6F292E-7C71-496C-92DB-7B8F1BA49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086F5-D5A5-4EED-A1CB-F01D4E250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18B65-8089-4BFC-A0F2-5B543B47D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82E358-9836-4392-8224-8A3D294D5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9.sv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/>
            </a:gs>
            <a:gs pos="53000">
              <a:schemeClr val="tx1"/>
            </a:gs>
            <a:gs pos="40000">
              <a:schemeClr val="bg1">
                <a:lumMod val="75000"/>
              </a:schemeClr>
            </a:gs>
            <a:gs pos="40000">
              <a:schemeClr val="bg1">
                <a:lumMod val="85000"/>
              </a:schemeClr>
            </a:gs>
            <a:gs pos="87000">
              <a:schemeClr val="tx1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7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lympique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ives de l’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 »</a:t>
            </a: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Pays du Cerdon »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4294967295"/>
          </p:nvPr>
        </p:nvSpPr>
        <p:spPr>
          <a:xfrm>
            <a:off x="0" y="6189663"/>
            <a:ext cx="10515600" cy="517525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Vendredi 30 juin 2023  19h00. </a:t>
            </a:r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(Poncin – stade)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36221" y="3559747"/>
            <a:ext cx="8119555" cy="23083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200" b="1" cap="all" dirty="0">
                <a:ln w="9000" cmpd="sng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AG</a:t>
            </a:r>
            <a:r>
              <a:rPr kumimoji="0" lang="fr-FR" sz="7200" b="1" i="0" u="none" strike="noStrike" kern="1200" cap="all" spc="0" normalizeH="0" baseline="0" noProof="0" dirty="0">
                <a:ln w="9000" cmpd="sng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7200" b="1" cap="all" dirty="0">
                <a:ln w="9000" cmpd="sng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Vieuterans</a:t>
            </a:r>
            <a:endParaRPr kumimoji="0" lang="fr-FR" sz="7200" b="1" i="0" u="none" strike="noStrike" kern="1200" cap="all" spc="0" normalizeH="0" baseline="0" noProof="0" dirty="0">
              <a:ln w="9000" cmpd="sng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 dirty="0">
                <a:ln w="9000" cmpd="sng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2022 - 2023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EAF9C8-54B3-4E4E-A57A-9335F837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91" y="1832731"/>
            <a:ext cx="1656778" cy="15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Saison 2023/24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619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Calibri" panose="020F0502020204030204"/>
              </a:rPr>
              <a:t>Manifestation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69E483-DC22-4906-B652-EF39A9051A1B}"/>
              </a:ext>
            </a:extLst>
          </p:cNvPr>
          <p:cNvSpPr txBox="1"/>
          <p:nvPr/>
        </p:nvSpPr>
        <p:spPr>
          <a:xfrm>
            <a:off x="594484" y="1588988"/>
            <a:ext cx="10811435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Les traditionnelles  :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	Tournoi vétérans 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  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VENDREDI 09 février 2024</a:t>
            </a:r>
          </a:p>
          <a:p>
            <a:endParaRPr lang="fr-FR" sz="105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	Galettes crème &amp; oignons   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Date ? Avril à définir !</a:t>
            </a:r>
          </a:p>
          <a:p>
            <a:endParaRPr lang="fr-FR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       </a:t>
            </a: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Tournoi extérieur en juin 2024 ? </a:t>
            </a:r>
            <a:r>
              <a:rPr lang="fr-FR" sz="16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Attention il faut du monde !! En cours de réflexion… </a:t>
            </a:r>
          </a:p>
          <a:p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      </a:t>
            </a:r>
            <a:r>
              <a:rPr lang="fr-FR" sz="2400" dirty="0">
                <a:solidFill>
                  <a:schemeClr val="bg1"/>
                </a:solidFill>
              </a:rPr>
              <a:t>	</a:t>
            </a:r>
            <a:endParaRPr lang="fr-FR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fr-FR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fr-FR" sz="2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PREVOIR A MINIMA UNE MANIFESTATION DEDIEE AU CLUB !!</a:t>
            </a:r>
          </a:p>
          <a:p>
            <a:r>
              <a:rPr lang="fr-FR" sz="2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              </a:t>
            </a:r>
          </a:p>
          <a:p>
            <a:r>
              <a:rPr lang="fr-FR" sz="2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 14 juillet 2023 30% des bénéfices reversés au club.</a:t>
            </a:r>
          </a:p>
          <a:p>
            <a:r>
              <a:rPr lang="fr-FR" sz="2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  Organisation tournoi jeunes. (wk du 10 – 11 février 2024)</a:t>
            </a:r>
          </a:p>
          <a:p>
            <a:endParaRPr lang="fr-F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      </a:t>
            </a:r>
            <a:endParaRPr lang="fr-FR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DE5315-4DF2-DB68-1B94-CE79201DD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33" y="4595055"/>
            <a:ext cx="1808915" cy="17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0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AE67EF-975E-42FB-9785-F6B7EF21D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" r="13273" b="1"/>
          <a:stretch/>
        </p:blipFill>
        <p:spPr>
          <a:xfrm>
            <a:off x="3242695" y="12042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1094" y="121602"/>
            <a:ext cx="7689694" cy="60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Voyage culturel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3435" y="1457375"/>
            <a:ext cx="11323735" cy="1948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r>
              <a:rPr lang="fr-FR" sz="3200" dirty="0"/>
              <a:t>  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fr-F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pr</a:t>
            </a:r>
            <a:r>
              <a:rPr lang="fr-FR" sz="3200" dirty="0"/>
              <a:t>opositions de destin</a:t>
            </a:r>
            <a:r>
              <a:rPr lang="fr-FR" sz="3200" dirty="0">
                <a:solidFill>
                  <a:schemeClr val="bg1"/>
                </a:solidFill>
              </a:rPr>
              <a:t>ations… Portugal !!! .</a:t>
            </a:r>
            <a:r>
              <a:rPr lang="fr-FR" sz="32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3200" dirty="0"/>
              <a:t>     Match international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F25D68-007E-479F-9C31-2C1E07BF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0552">
            <a:off x="224941" y="3969412"/>
            <a:ext cx="3670890" cy="18222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7D79BF-E222-43A4-B73F-D1AAA441D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1" y="823485"/>
            <a:ext cx="1407142" cy="9045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E50A34-A6A7-4518-B008-734F6C87B8A0}"/>
              </a:ext>
            </a:extLst>
          </p:cNvPr>
          <p:cNvSpPr txBox="1"/>
          <p:nvPr/>
        </p:nvSpPr>
        <p:spPr>
          <a:xfrm>
            <a:off x="4817621" y="5989192"/>
            <a:ext cx="677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Date … du 12 au 15 octobre 2023</a:t>
            </a:r>
          </a:p>
        </p:txBody>
      </p:sp>
      <p:pic>
        <p:nvPicPr>
          <p:cNvPr id="9" name="Picture 34" descr="Portugal">
            <a:extLst>
              <a:ext uri="{FF2B5EF4-FFF2-40B4-BE49-F238E27FC236}">
                <a16:creationId xmlns:a16="http://schemas.microsoft.com/office/drawing/2014/main" id="{CF44A2F0-3E62-E677-C92D-941161A4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51" y="2691250"/>
            <a:ext cx="4455673" cy="30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A62A3C91-7783-E42F-C912-3257B297EA5C}"/>
              </a:ext>
            </a:extLst>
          </p:cNvPr>
          <p:cNvSpPr/>
          <p:nvPr/>
        </p:nvSpPr>
        <p:spPr>
          <a:xfrm>
            <a:off x="8859716" y="166892"/>
            <a:ext cx="3062932" cy="2058240"/>
          </a:xfrm>
          <a:prstGeom prst="wedgeEllipseCallout">
            <a:avLst>
              <a:gd name="adj1" fmla="val -74164"/>
              <a:gd name="adj2" fmla="val 47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14 partants</a:t>
            </a:r>
          </a:p>
        </p:txBody>
      </p:sp>
    </p:spTree>
    <p:extLst>
      <p:ext uri="{BB962C8B-B14F-4D97-AF65-F5344CB8AC3E}">
        <p14:creationId xmlns:p14="http://schemas.microsoft.com/office/powerpoint/2010/main" val="381513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97" y="39293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Commentaires… 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44C185-E75D-4572-8C53-3DA0743B544C}"/>
              </a:ext>
            </a:extLst>
          </p:cNvPr>
          <p:cNvSpPr txBox="1"/>
          <p:nvPr/>
        </p:nvSpPr>
        <p:spPr>
          <a:xfrm>
            <a:off x="557324" y="1338130"/>
            <a:ext cx="10811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Commentaires en séance…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Nouveau joueur : 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Gérald Saccineli – communiquer son adresse email.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2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97" y="392938"/>
            <a:ext cx="3447186" cy="48595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l’histoire… 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0BE070-A991-A7C2-C456-74CAF643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6911">
            <a:off x="427568" y="1813673"/>
            <a:ext cx="3926239" cy="19968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19CCEE-B42F-26C2-A06E-3041B60E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76" y="4114774"/>
            <a:ext cx="4147158" cy="2241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AB3B1F-A358-7557-B338-DE9FDBE55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8772">
            <a:off x="3815357" y="2417766"/>
            <a:ext cx="537444" cy="7886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898D3-5F9A-BAF9-7F72-1F480B8B5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669" y="1440809"/>
            <a:ext cx="2524025" cy="23994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77433C-A345-1B80-E743-2CF68D194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669" y="3942962"/>
            <a:ext cx="2241565" cy="25096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7BBBCE-6F9A-1D69-4FA7-3CD0B0B67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2976">
            <a:off x="7221648" y="3252144"/>
            <a:ext cx="1899821" cy="15703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219B7C-117C-7D02-6943-DE121F93C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3701" y="4699503"/>
            <a:ext cx="1660831" cy="180799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C1481F-FBF4-CD68-6D39-0056756DED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4393">
            <a:off x="8834192" y="4688137"/>
            <a:ext cx="2347956" cy="18307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226D62C-FEC9-143B-787E-9BA82FEB75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0213" y="1417719"/>
            <a:ext cx="2524025" cy="18056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C7DB9AD-2660-A969-828B-352B49966D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2726" y="1410427"/>
            <a:ext cx="2031453" cy="32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/>
            </a:gs>
            <a:gs pos="53000">
              <a:schemeClr val="tx1"/>
            </a:gs>
            <a:gs pos="40000">
              <a:schemeClr val="bg1">
                <a:lumMod val="75000"/>
              </a:schemeClr>
            </a:gs>
            <a:gs pos="40000">
              <a:schemeClr val="bg2"/>
            </a:gs>
            <a:gs pos="87000">
              <a:schemeClr val="tx1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FDE06B3-7528-4334-8E08-4B4EFB3ED511}"/>
              </a:ext>
            </a:extLst>
          </p:cNvPr>
          <p:cNvSpPr txBox="1"/>
          <p:nvPr/>
        </p:nvSpPr>
        <p:spPr>
          <a:xfrm>
            <a:off x="4287670" y="1688526"/>
            <a:ext cx="489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annexes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93A7C-25E8-4284-8627-7484C61B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43" y="3165262"/>
            <a:ext cx="2576114" cy="24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97" y="39293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Charte vieutérans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44C185-E75D-4572-8C53-3DA0743B544C}"/>
              </a:ext>
            </a:extLst>
          </p:cNvPr>
          <p:cNvSpPr txBox="1"/>
          <p:nvPr/>
        </p:nvSpPr>
        <p:spPr>
          <a:xfrm>
            <a:off x="406404" y="1379577"/>
            <a:ext cx="108114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 Il n’y a de liberté que lorsque qu’un cadre et des règles sont établies. »</a:t>
            </a:r>
            <a:endParaRPr lang="fr-FR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Afin de faire perdurer les bonnes pratiques existantes dans le groupe, vous trouverez ci-dessous les basics permettant notre vivre ensemble dans le respect de chacun et de l’institution. 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Être vieutéran c’est… 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Appliquer les politiques et décisions du club ORA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Informer via </a:t>
            </a:r>
            <a:r>
              <a:rPr lang="fr-FR" b="1" i="1" dirty="0">
                <a:solidFill>
                  <a:schemeClr val="bg1"/>
                </a:solidFill>
              </a:rPr>
              <a:t>yaentraiement.fr </a:t>
            </a:r>
            <a:r>
              <a:rPr lang="fr-FR" dirty="0">
                <a:solidFill>
                  <a:schemeClr val="bg1"/>
                </a:solidFill>
              </a:rPr>
              <a:t>de sa présence (repas inclus) à minima 96h avant la manifestation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Participer à minima à une manifestation organisée par le groupe vieutéran (définie en AG)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Considérer la planification des tâches découlant de l’activité sportive : maillots, vestiaires, traçage, savoir être proactif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Considérer la planification des tâches découlant des activités extra sportives (courses, repas équipes), savoir être proactif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Estimer sur le terrain comme en dehors les arbitres, nos adversaires et les dirigeants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Respecter et faire respecter les règles sanitaires en vigueur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Garder le sourire dans la défaite comme dans la victoire (mais pourquoi perdre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)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Participer à faire grandir l’ORA à tout niveau de catégorie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Garder à l’esprit  les valeurs « vétérans » : </a:t>
            </a:r>
            <a:r>
              <a:rPr lang="fr-FR" b="1" i="1" dirty="0">
                <a:solidFill>
                  <a:schemeClr val="bg1"/>
                </a:solidFill>
              </a:rPr>
              <a:t>Respect, Détente, Convivialité, Simplicité et Cohésion</a:t>
            </a:r>
          </a:p>
        </p:txBody>
      </p:sp>
    </p:spTree>
    <p:extLst>
      <p:ext uri="{BB962C8B-B14F-4D97-AF65-F5344CB8AC3E}">
        <p14:creationId xmlns:p14="http://schemas.microsoft.com/office/powerpoint/2010/main" val="423637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753B04-7763-44DC-83D9-AB734658A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565" y="973350"/>
            <a:ext cx="5612985" cy="2645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4BCA80-405F-49AE-BC0F-C30332F89B0B}"/>
              </a:ext>
            </a:extLst>
          </p:cNvPr>
          <p:cNvSpPr txBox="1"/>
          <p:nvPr/>
        </p:nvSpPr>
        <p:spPr>
          <a:xfrm>
            <a:off x="437572" y="391886"/>
            <a:ext cx="5332748" cy="1162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vétéran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2023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Matériel souhaité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3211700-25FC-4728-B058-0EA30FAA3126}"/>
              </a:ext>
            </a:extLst>
          </p:cNvPr>
          <p:cNvSpPr/>
          <p:nvPr/>
        </p:nvSpPr>
        <p:spPr>
          <a:xfrm>
            <a:off x="930535" y="2586446"/>
            <a:ext cx="4346823" cy="1828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mini buts x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706242-042F-4EF6-B982-97083C8F2162}"/>
              </a:ext>
            </a:extLst>
          </p:cNvPr>
          <p:cNvSpPr txBox="1"/>
          <p:nvPr/>
        </p:nvSpPr>
        <p:spPr>
          <a:xfrm>
            <a:off x="8062031" y="3364488"/>
            <a:ext cx="14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ou…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36FA30-6E97-42E3-B8A8-9C620484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65" y="3993996"/>
            <a:ext cx="5224119" cy="26452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82" y="5893403"/>
            <a:ext cx="720121" cy="7196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E6AA73-6107-477D-BDC0-A7BDE95C2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9160" y="200911"/>
            <a:ext cx="807939" cy="7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E4BCA80-405F-49AE-BC0F-C30332F89B0B}"/>
              </a:ext>
            </a:extLst>
          </p:cNvPr>
          <p:cNvSpPr txBox="1"/>
          <p:nvPr/>
        </p:nvSpPr>
        <p:spPr>
          <a:xfrm>
            <a:off x="437572" y="420159"/>
            <a:ext cx="5332748" cy="1162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vétéran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2023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Matériel souhaité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3211700-25FC-4728-B058-0EA30FAA3126}"/>
              </a:ext>
            </a:extLst>
          </p:cNvPr>
          <p:cNvSpPr/>
          <p:nvPr/>
        </p:nvSpPr>
        <p:spPr>
          <a:xfrm>
            <a:off x="930535" y="2586446"/>
            <a:ext cx="4346823" cy="182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0" dirty="0"/>
              <a:t>Ballons matchs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706242-042F-4EF6-B982-97083C8F2162}"/>
              </a:ext>
            </a:extLst>
          </p:cNvPr>
          <p:cNvSpPr txBox="1"/>
          <p:nvPr/>
        </p:nvSpPr>
        <p:spPr>
          <a:xfrm>
            <a:off x="8140408" y="3119891"/>
            <a:ext cx="14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ou…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2" y="5893403"/>
            <a:ext cx="720121" cy="719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0A7D0C-5D17-47FF-8B70-B3B2D92023D3}"/>
              </a:ext>
            </a:extLst>
          </p:cNvPr>
          <p:cNvSpPr txBox="1"/>
          <p:nvPr/>
        </p:nvSpPr>
        <p:spPr>
          <a:xfrm>
            <a:off x="3507559" y="2828517"/>
            <a:ext cx="134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x 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E3090D-F0F2-4DDF-B86A-EB8542F70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018" y="1143451"/>
            <a:ext cx="1884704" cy="2121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F91F65-8063-4FBC-8519-924515B12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04" y="3953842"/>
            <a:ext cx="2015956" cy="19918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4B9E66-F366-437D-95F1-C00F6D054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207" y="3953842"/>
            <a:ext cx="1900258" cy="19258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8204D3-AFE8-4593-AEBF-0AB481351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9160" y="200911"/>
            <a:ext cx="807939" cy="7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E4BCA80-405F-49AE-BC0F-C30332F89B0B}"/>
              </a:ext>
            </a:extLst>
          </p:cNvPr>
          <p:cNvSpPr txBox="1"/>
          <p:nvPr/>
        </p:nvSpPr>
        <p:spPr>
          <a:xfrm>
            <a:off x="437572" y="417492"/>
            <a:ext cx="5332748" cy="1162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vétéran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2023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Matériel souhaité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3211700-25FC-4728-B058-0EA30FAA3126}"/>
              </a:ext>
            </a:extLst>
          </p:cNvPr>
          <p:cNvSpPr/>
          <p:nvPr/>
        </p:nvSpPr>
        <p:spPr>
          <a:xfrm>
            <a:off x="930535" y="2586446"/>
            <a:ext cx="4346823" cy="182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0" dirty="0"/>
              <a:t>Trousse Pharmacie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0A7D0C-5D17-47FF-8B70-B3B2D92023D3}"/>
              </a:ext>
            </a:extLst>
          </p:cNvPr>
          <p:cNvSpPr txBox="1"/>
          <p:nvPr/>
        </p:nvSpPr>
        <p:spPr>
          <a:xfrm>
            <a:off x="3931884" y="2554152"/>
            <a:ext cx="134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x 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17A4C7-3652-46A8-B87B-7BB7798A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90" y="1632673"/>
            <a:ext cx="4816005" cy="373634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1C138C0-3AE3-484E-855C-0C46F1CF1EDE}"/>
              </a:ext>
            </a:extLst>
          </p:cNvPr>
          <p:cNvSpPr/>
          <p:nvPr/>
        </p:nvSpPr>
        <p:spPr>
          <a:xfrm>
            <a:off x="6751672" y="5412740"/>
            <a:ext cx="4346823" cy="12003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Dispo Juju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EBCD40-3642-44CF-8B25-54AA81A7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160" y="200911"/>
            <a:ext cx="807939" cy="7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5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/>
            </a:gs>
            <a:gs pos="53000">
              <a:schemeClr val="tx1"/>
            </a:gs>
            <a:gs pos="40000">
              <a:schemeClr val="bg1">
                <a:lumMod val="75000"/>
              </a:schemeClr>
            </a:gs>
            <a:gs pos="40000">
              <a:schemeClr val="bg2"/>
            </a:gs>
            <a:gs pos="87000">
              <a:schemeClr val="tx1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FDE06B3-7528-4334-8E08-4B4EFB3ED511}"/>
              </a:ext>
            </a:extLst>
          </p:cNvPr>
          <p:cNvSpPr txBox="1"/>
          <p:nvPr/>
        </p:nvSpPr>
        <p:spPr>
          <a:xfrm>
            <a:off x="611951" y="3103614"/>
            <a:ext cx="4893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>
                <a:ln w="9000" cmpd="sng">
                  <a:solidFill>
                    <a:prstClr val="white">
                      <a:lumMod val="6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Merci de votre attention</a:t>
            </a:r>
            <a:endParaRPr kumimoji="0" lang="fr-FR" sz="7200" b="1" i="0" u="none" strike="noStrike" kern="1200" cap="all" spc="0" normalizeH="0" baseline="0" noProof="0" dirty="0">
              <a:ln w="9000" cmpd="sng">
                <a:solidFill>
                  <a:prstClr val="white">
                    <a:lumMod val="65000"/>
                  </a:prst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8F05F6-D5FE-4D46-973C-CE723EEE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376" y="0"/>
            <a:ext cx="3225624" cy="31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909" y="326233"/>
            <a:ext cx="5426907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8A66B6-24FD-4EF7-9A02-44A5219AD2A5}"/>
              </a:ext>
            </a:extLst>
          </p:cNvPr>
          <p:cNvSpPr txBox="1"/>
          <p:nvPr/>
        </p:nvSpPr>
        <p:spPr>
          <a:xfrm>
            <a:off x="1076420" y="1350538"/>
            <a:ext cx="816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72EC2-19B0-4311-8842-AA29FDEE5303}"/>
              </a:ext>
            </a:extLst>
          </p:cNvPr>
          <p:cNvSpPr txBox="1"/>
          <p:nvPr/>
        </p:nvSpPr>
        <p:spPr>
          <a:xfrm>
            <a:off x="1091023" y="2946576"/>
            <a:ext cx="816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B610C8-DACD-4A16-BBA0-78F9D6D21B6F}"/>
              </a:ext>
            </a:extLst>
          </p:cNvPr>
          <p:cNvSpPr txBox="1"/>
          <p:nvPr/>
        </p:nvSpPr>
        <p:spPr>
          <a:xfrm>
            <a:off x="2132598" y="2014019"/>
            <a:ext cx="383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white"/>
                </a:solidFill>
                <a:latin typeface="Calibri" panose="020F0502020204030204"/>
              </a:rPr>
              <a:t>Bilan saison passée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D743AF-A297-48CF-914F-1B42FD887836}"/>
              </a:ext>
            </a:extLst>
          </p:cNvPr>
          <p:cNvSpPr txBox="1"/>
          <p:nvPr/>
        </p:nvSpPr>
        <p:spPr>
          <a:xfrm>
            <a:off x="2132599" y="3602772"/>
            <a:ext cx="59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Saison 2023 - 2024</a:t>
            </a:r>
          </a:p>
        </p:txBody>
      </p:sp>
      <p:pic>
        <p:nvPicPr>
          <p:cNvPr id="17" name="Picture 2" descr="http://www.bluesurge.com.pk/admin/uploads/Mission.png">
            <a:extLst>
              <a:ext uri="{FF2B5EF4-FFF2-40B4-BE49-F238E27FC236}">
                <a16:creationId xmlns:a16="http://schemas.microsoft.com/office/drawing/2014/main" id="{6F8C8365-9D9D-46DD-A52B-BFCAA46D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49" y="2726007"/>
            <a:ext cx="3421909" cy="23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1E1798B-42EE-4A0C-8806-599FCA0F97B7}"/>
              </a:ext>
            </a:extLst>
          </p:cNvPr>
          <p:cNvSpPr txBox="1"/>
          <p:nvPr/>
        </p:nvSpPr>
        <p:spPr>
          <a:xfrm>
            <a:off x="2416685" y="4550288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Effectifs &amp; Licences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7EDE60-2F18-4CAF-91AE-BAC6BFB5993C}"/>
              </a:ext>
            </a:extLst>
          </p:cNvPr>
          <p:cNvSpPr txBox="1"/>
          <p:nvPr/>
        </p:nvSpPr>
        <p:spPr>
          <a:xfrm>
            <a:off x="2132598" y="5857159"/>
            <a:ext cx="483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Annexes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288579C-A502-4354-8A3D-E65A631158E5}"/>
              </a:ext>
            </a:extLst>
          </p:cNvPr>
          <p:cNvSpPr txBox="1"/>
          <p:nvPr/>
        </p:nvSpPr>
        <p:spPr>
          <a:xfrm>
            <a:off x="2416685" y="5013390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Manifestations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32945B-5DFF-438B-AFEA-D0ABDE458455}"/>
              </a:ext>
            </a:extLst>
          </p:cNvPr>
          <p:cNvSpPr txBox="1"/>
          <p:nvPr/>
        </p:nvSpPr>
        <p:spPr>
          <a:xfrm>
            <a:off x="2416685" y="5468501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Voyage culturel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0E525F-FF3C-4974-84F9-ED7AA6EFBFB7}"/>
              </a:ext>
            </a:extLst>
          </p:cNvPr>
          <p:cNvSpPr txBox="1"/>
          <p:nvPr/>
        </p:nvSpPr>
        <p:spPr>
          <a:xfrm>
            <a:off x="2416685" y="2626508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Sportif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A64166-55E3-4639-9E5C-F38D70947EBE}"/>
              </a:ext>
            </a:extLst>
          </p:cNvPr>
          <p:cNvSpPr txBox="1"/>
          <p:nvPr/>
        </p:nvSpPr>
        <p:spPr>
          <a:xfrm>
            <a:off x="2416685" y="3107366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BF4C13-FAD6-4799-9B15-0748946341A2}"/>
              </a:ext>
            </a:extLst>
          </p:cNvPr>
          <p:cNvSpPr txBox="1"/>
          <p:nvPr/>
        </p:nvSpPr>
        <p:spPr>
          <a:xfrm>
            <a:off x="2416685" y="4113143"/>
            <a:ext cx="28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102106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/>
            </a:gs>
            <a:gs pos="53000">
              <a:schemeClr val="tx1"/>
            </a:gs>
            <a:gs pos="40000">
              <a:schemeClr val="bg1">
                <a:lumMod val="75000"/>
              </a:schemeClr>
            </a:gs>
            <a:gs pos="40000">
              <a:schemeClr val="bg2"/>
            </a:gs>
            <a:gs pos="87000">
              <a:schemeClr val="tx1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A0DA8DF-A937-4405-98CB-2E641D786E02}"/>
              </a:ext>
            </a:extLst>
          </p:cNvPr>
          <p:cNvSpPr txBox="1"/>
          <p:nvPr/>
        </p:nvSpPr>
        <p:spPr>
          <a:xfrm>
            <a:off x="3098448" y="3930049"/>
            <a:ext cx="6215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Bilan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Saison passee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0946E5-B1F1-42F6-9696-EE328024E69B}"/>
              </a:ext>
            </a:extLst>
          </p:cNvPr>
          <p:cNvSpPr txBox="1"/>
          <p:nvPr/>
        </p:nvSpPr>
        <p:spPr>
          <a:xfrm>
            <a:off x="8978547" y="-268948"/>
            <a:ext cx="23338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C2B063-7F1E-4D40-A7DD-58E82EF8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3" y="3843196"/>
            <a:ext cx="2576114" cy="2482030"/>
          </a:xfrm>
          <a:prstGeom prst="rect">
            <a:avLst/>
          </a:prstGeom>
        </p:spPr>
      </p:pic>
      <p:pic>
        <p:nvPicPr>
          <p:cNvPr id="6" name="Graphique 5" descr="Cage de foot contour">
            <a:extLst>
              <a:ext uri="{FF2B5EF4-FFF2-40B4-BE49-F238E27FC236}">
                <a16:creationId xmlns:a16="http://schemas.microsoft.com/office/drawing/2014/main" id="{34CADC2D-020A-43E2-955C-DF2B2947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0249" y="-580058"/>
            <a:ext cx="3859934" cy="385993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959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Bilan saison passée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59C197-5DE8-40E9-89A2-4596FCF50FB6}"/>
              </a:ext>
            </a:extLst>
          </p:cNvPr>
          <p:cNvSpPr txBox="1"/>
          <p:nvPr/>
        </p:nvSpPr>
        <p:spPr>
          <a:xfrm>
            <a:off x="750102" y="1568689"/>
            <a:ext cx="10343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Statistiques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60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CoaTch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Effectif limité en fin de saison malgré les beaux jours ; manque de motivation et d’assiduité.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Heureusement  les VIP et les jeunes nous ont permis de terminer la saison.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Un collectif performant (le plaisir de jouer est de retour… </a:t>
            </a:r>
            <a:r>
              <a:rPr lang="fr-FR" sz="1600" dirty="0">
                <a:solidFill>
                  <a:prstClr val="white"/>
                </a:solidFill>
                <a:latin typeface="Calibri" panose="020F0502020204030204"/>
                <a:sym typeface="Wingdings" panose="05000000000000000000" pitchFamily="2" charset="2"/>
              </a:rPr>
              <a:t> </a:t>
            </a: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Une bonne cohésion d’équipe …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Une saison sur le plan sportif plaisante et motivante !!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1 victoire au tournoi international d’Ambronay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326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Calibri" panose="020F0502020204030204"/>
              </a:rPr>
              <a:t>Sportif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86C93F-4BAD-49DA-AEF4-A2A8DF51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48" y="1817875"/>
            <a:ext cx="2111013" cy="24429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A109535-60A4-4B3C-9115-CD7F8358A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8857">
            <a:off x="264858" y="6065013"/>
            <a:ext cx="420568" cy="6171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6E3EA6-88D9-5267-FE4F-E93F261A6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932" y="1432242"/>
            <a:ext cx="1725966" cy="52896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D2C3B3-3985-8A84-25D4-DD33D4745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48" y="1923498"/>
            <a:ext cx="2438400" cy="5867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20FDE7-D890-B61E-8B45-16D8A9E96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787" y="2573068"/>
            <a:ext cx="2447361" cy="17365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104DB2E-FE15-EC06-756B-E95355527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833" y="1817875"/>
            <a:ext cx="362712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4E533DF-222D-483E-915E-D655CDD6DCFA}"/>
              </a:ext>
            </a:extLst>
          </p:cNvPr>
          <p:cNvSpPr txBox="1"/>
          <p:nvPr/>
        </p:nvSpPr>
        <p:spPr>
          <a:xfrm>
            <a:off x="737347" y="1349192"/>
            <a:ext cx="10717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Deux manifestations réalisées : Vente de galettes / Bénéfice :  </a:t>
            </a:r>
            <a:r>
              <a:rPr lang="fr-FR" sz="2400" dirty="0">
                <a:solidFill>
                  <a:srgbClr val="FFFF00"/>
                </a:solidFill>
              </a:rPr>
              <a:t>1308,00 €</a:t>
            </a:r>
            <a:r>
              <a:rPr lang="fr-FR" sz="2400" dirty="0">
                <a:solidFill>
                  <a:schemeClr val="bg1"/>
                </a:solidFill>
              </a:rPr>
              <a:t> 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                                                       Tournoi en salle / Bénéfice :       </a:t>
            </a:r>
            <a:r>
              <a:rPr lang="fr-FR" sz="2400" dirty="0">
                <a:solidFill>
                  <a:srgbClr val="FFFF00"/>
                </a:solidFill>
              </a:rPr>
              <a:t>540,00€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Solde tout compte en banque :           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Solde tout compte en caisse : </a:t>
            </a:r>
            <a:r>
              <a:rPr lang="fr-FR" sz="1400" dirty="0">
                <a:solidFill>
                  <a:schemeClr val="bg1"/>
                </a:solidFill>
              </a:rPr>
              <a:t>                   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Bilan saison passée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326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278088-E7BD-4AD7-A6E2-C1B236159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2922">
            <a:off x="2919575" y="5763224"/>
            <a:ext cx="972424" cy="7760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29704A-5949-4BC2-AD38-4F53F014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238" y="2263026"/>
            <a:ext cx="1240336" cy="9245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07D749-F1F6-4F90-B551-2BD9798F9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710" y="3827247"/>
            <a:ext cx="1313864" cy="8618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0FDAA50-5A9D-4647-8F62-602C11F6B682}"/>
              </a:ext>
            </a:extLst>
          </p:cNvPr>
          <p:cNvSpPr txBox="1"/>
          <p:nvPr/>
        </p:nvSpPr>
        <p:spPr>
          <a:xfrm>
            <a:off x="4045131" y="6083897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Total :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23819FB-6EC9-415E-BFA9-3F62C170D39C}"/>
              </a:ext>
            </a:extLst>
          </p:cNvPr>
          <p:cNvSpPr/>
          <p:nvPr/>
        </p:nvSpPr>
        <p:spPr>
          <a:xfrm>
            <a:off x="8741509" y="4525234"/>
            <a:ext cx="2238104" cy="7787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1720,43€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40E6880-D175-4BD2-AA03-7B5C8B345E72}"/>
              </a:ext>
            </a:extLst>
          </p:cNvPr>
          <p:cNvSpPr/>
          <p:nvPr/>
        </p:nvSpPr>
        <p:spPr>
          <a:xfrm>
            <a:off x="8741509" y="2942198"/>
            <a:ext cx="2238104" cy="77874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Compte fermé !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058E182-B130-4BF3-BA30-D98BCC604ABD}"/>
              </a:ext>
            </a:extLst>
          </p:cNvPr>
          <p:cNvSpPr/>
          <p:nvPr/>
        </p:nvSpPr>
        <p:spPr>
          <a:xfrm>
            <a:off x="8741509" y="5882518"/>
            <a:ext cx="2215676" cy="77874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1720,43€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FEE8EB6-07FC-45A4-BAAC-7F608E5FD8B0}"/>
              </a:ext>
            </a:extLst>
          </p:cNvPr>
          <p:cNvSpPr/>
          <p:nvPr/>
        </p:nvSpPr>
        <p:spPr>
          <a:xfrm>
            <a:off x="5482045" y="4542424"/>
            <a:ext cx="2238104" cy="7787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1365,00 €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1397573-55A2-400B-B608-C7667A5CE37B}"/>
              </a:ext>
            </a:extLst>
          </p:cNvPr>
          <p:cNvSpPr/>
          <p:nvPr/>
        </p:nvSpPr>
        <p:spPr>
          <a:xfrm>
            <a:off x="5482045" y="2967777"/>
            <a:ext cx="2238104" cy="77874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596,00 €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979DFB4-B775-4F2C-B4E4-0D4DF7A8068E}"/>
              </a:ext>
            </a:extLst>
          </p:cNvPr>
          <p:cNvSpPr/>
          <p:nvPr/>
        </p:nvSpPr>
        <p:spPr>
          <a:xfrm>
            <a:off x="5504473" y="5916898"/>
            <a:ext cx="2215676" cy="7787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1961,00 €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64A33B-DCA1-46B7-A4AC-17B007FAF064}"/>
              </a:ext>
            </a:extLst>
          </p:cNvPr>
          <p:cNvSpPr txBox="1"/>
          <p:nvPr/>
        </p:nvSpPr>
        <p:spPr>
          <a:xfrm>
            <a:off x="5773371" y="2509922"/>
            <a:ext cx="16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Au 27/06/2021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0B1B0C-C26B-4BFE-94A4-77D6A7880156}"/>
              </a:ext>
            </a:extLst>
          </p:cNvPr>
          <p:cNvSpPr txBox="1"/>
          <p:nvPr/>
        </p:nvSpPr>
        <p:spPr>
          <a:xfrm>
            <a:off x="8820253" y="2396745"/>
            <a:ext cx="20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Au 30/06/2023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88E46BF-8169-D653-FC2F-2B6CCE0404B6}"/>
              </a:ext>
            </a:extLst>
          </p:cNvPr>
          <p:cNvSpPr/>
          <p:nvPr/>
        </p:nvSpPr>
        <p:spPr>
          <a:xfrm>
            <a:off x="8430930" y="3760407"/>
            <a:ext cx="2926616" cy="497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 cas de chèque il faudra solliciter le trésorier ORAPC .</a:t>
            </a:r>
          </a:p>
        </p:txBody>
      </p:sp>
    </p:spTree>
    <p:extLst>
      <p:ext uri="{BB962C8B-B14F-4D97-AF65-F5344CB8AC3E}">
        <p14:creationId xmlns:p14="http://schemas.microsoft.com/office/powerpoint/2010/main" val="29660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/>
            </a:gs>
            <a:gs pos="53000">
              <a:schemeClr val="tx1"/>
            </a:gs>
            <a:gs pos="40000">
              <a:schemeClr val="bg1">
                <a:lumMod val="75000"/>
              </a:schemeClr>
            </a:gs>
            <a:gs pos="40000">
              <a:schemeClr val="bg2"/>
            </a:gs>
            <a:gs pos="87000">
              <a:schemeClr val="tx1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A0DA8DF-A937-4405-98CB-2E641D786E02}"/>
              </a:ext>
            </a:extLst>
          </p:cNvPr>
          <p:cNvSpPr txBox="1"/>
          <p:nvPr/>
        </p:nvSpPr>
        <p:spPr>
          <a:xfrm>
            <a:off x="3098448" y="3930049"/>
            <a:ext cx="6215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Saison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2023 - 2024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0946E5-B1F1-42F6-9696-EE328024E69B}"/>
              </a:ext>
            </a:extLst>
          </p:cNvPr>
          <p:cNvSpPr txBox="1"/>
          <p:nvPr/>
        </p:nvSpPr>
        <p:spPr>
          <a:xfrm>
            <a:off x="8978547" y="-268948"/>
            <a:ext cx="23338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kumimoji="0" lang="fr-FR" sz="30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C2B063-7F1E-4D40-A7DD-58E82EF8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3" y="3843196"/>
            <a:ext cx="2576114" cy="2482030"/>
          </a:xfrm>
          <a:prstGeom prst="rect">
            <a:avLst/>
          </a:prstGeom>
        </p:spPr>
      </p:pic>
      <p:pic>
        <p:nvPicPr>
          <p:cNvPr id="6" name="Graphique 5" descr="Cage de foot contour">
            <a:extLst>
              <a:ext uri="{FF2B5EF4-FFF2-40B4-BE49-F238E27FC236}">
                <a16:creationId xmlns:a16="http://schemas.microsoft.com/office/drawing/2014/main" id="{34CADC2D-020A-43E2-955C-DF2B2947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1573" y="-571180"/>
            <a:ext cx="3859934" cy="385993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329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Saison 2023/24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511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de fonctionnement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932F3C-8E36-4E1E-BAD4-AAB8EAA36A24}"/>
              </a:ext>
            </a:extLst>
          </p:cNvPr>
          <p:cNvSpPr txBox="1"/>
          <p:nvPr/>
        </p:nvSpPr>
        <p:spPr>
          <a:xfrm>
            <a:off x="424159" y="1477449"/>
            <a:ext cx="1081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1"/>
                </a:solidFill>
              </a:rPr>
              <a:t>Organigramme VIEUTERAN</a:t>
            </a:r>
            <a:r>
              <a:rPr lang="fr-FR" sz="2000" dirty="0">
                <a:solidFill>
                  <a:schemeClr val="bg1"/>
                </a:solidFill>
              </a:rPr>
              <a:t>  / SAISON PASSEE… </a:t>
            </a: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366A043-432A-4081-899F-A62C1F2A1602}"/>
              </a:ext>
            </a:extLst>
          </p:cNvPr>
          <p:cNvSpPr/>
          <p:nvPr/>
        </p:nvSpPr>
        <p:spPr>
          <a:xfrm>
            <a:off x="918779" y="2344617"/>
            <a:ext cx="1985554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Coach</a:t>
            </a:r>
          </a:p>
          <a:p>
            <a:pPr algn="ctr"/>
            <a:r>
              <a:rPr lang="fr-FR" dirty="0"/>
              <a:t>Lionel JACOB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B0EBCF6-52D5-4A6D-A260-A601EA9373CD}"/>
              </a:ext>
            </a:extLst>
          </p:cNvPr>
          <p:cNvSpPr/>
          <p:nvPr/>
        </p:nvSpPr>
        <p:spPr>
          <a:xfrm>
            <a:off x="3724705" y="2388223"/>
            <a:ext cx="1985554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Directeur de la planification</a:t>
            </a:r>
          </a:p>
          <a:p>
            <a:pPr algn="ctr"/>
            <a:r>
              <a:rPr lang="fr-FR" dirty="0"/>
              <a:t>Jean Gui TRAFFEY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00E919D-48F4-4675-A55B-7001249109EC}"/>
              </a:ext>
            </a:extLst>
          </p:cNvPr>
          <p:cNvSpPr/>
          <p:nvPr/>
        </p:nvSpPr>
        <p:spPr>
          <a:xfrm>
            <a:off x="6542207" y="2420273"/>
            <a:ext cx="1985554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Trésorier</a:t>
            </a:r>
          </a:p>
          <a:p>
            <a:pPr algn="ctr"/>
            <a:r>
              <a:rPr lang="fr-FR" sz="1400" dirty="0"/>
              <a:t>Sébastien PETITJEAN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CA2F334-F700-401D-8F3E-EB1497D90758}"/>
              </a:ext>
            </a:extLst>
          </p:cNvPr>
          <p:cNvSpPr/>
          <p:nvPr/>
        </p:nvSpPr>
        <p:spPr>
          <a:xfrm>
            <a:off x="9250040" y="2401159"/>
            <a:ext cx="1985554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Responsable logistique</a:t>
            </a:r>
          </a:p>
          <a:p>
            <a:pPr algn="ctr"/>
            <a:r>
              <a:rPr lang="fr-FR" sz="1600" dirty="0"/>
              <a:t>Olivier MERMILLON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2139D5-A329-40F1-8305-69CE11A2D9DE}"/>
              </a:ext>
            </a:extLst>
          </p:cNvPr>
          <p:cNvSpPr txBox="1"/>
          <p:nvPr/>
        </p:nvSpPr>
        <p:spPr>
          <a:xfrm>
            <a:off x="462422" y="4471670"/>
            <a:ext cx="1081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1"/>
                </a:solidFill>
              </a:rPr>
              <a:t>Organigramme VIEUTERAN</a:t>
            </a:r>
            <a:r>
              <a:rPr lang="fr-FR" sz="2000" dirty="0">
                <a:solidFill>
                  <a:schemeClr val="bg1"/>
                </a:solidFill>
              </a:rPr>
              <a:t>  / SAISON 2023 – 2024   (à définir et valider en séance)</a:t>
            </a: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A306659-970F-441A-B522-96F64A27EF1C}"/>
              </a:ext>
            </a:extLst>
          </p:cNvPr>
          <p:cNvSpPr/>
          <p:nvPr/>
        </p:nvSpPr>
        <p:spPr>
          <a:xfrm>
            <a:off x="324181" y="5049934"/>
            <a:ext cx="1985554" cy="9666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Coach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Lionel JACOB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E4D221E-0D09-4A27-B66D-790D19F48886}"/>
              </a:ext>
            </a:extLst>
          </p:cNvPr>
          <p:cNvSpPr/>
          <p:nvPr/>
        </p:nvSpPr>
        <p:spPr>
          <a:xfrm>
            <a:off x="2731928" y="5043590"/>
            <a:ext cx="1985554" cy="9666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Directeur de la planification</a:t>
            </a:r>
            <a:endParaRPr lang="fr-FR" b="1" dirty="0">
              <a:solidFill>
                <a:srgbClr val="FFFF00"/>
              </a:solidFill>
            </a:endParaRPr>
          </a:p>
          <a:p>
            <a:pPr algn="ctr"/>
            <a:r>
              <a:rPr lang="fr-FR" sz="1600" b="1" dirty="0">
                <a:solidFill>
                  <a:schemeClr val="accent1"/>
                </a:solidFill>
              </a:rPr>
              <a:t>Olivier MERMILLON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428C51A-662F-4D46-A649-DF4E7483A1BB}"/>
              </a:ext>
            </a:extLst>
          </p:cNvPr>
          <p:cNvSpPr/>
          <p:nvPr/>
        </p:nvSpPr>
        <p:spPr>
          <a:xfrm>
            <a:off x="5077471" y="5049934"/>
            <a:ext cx="1985554" cy="9666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Trésorier</a:t>
            </a:r>
          </a:p>
          <a:p>
            <a:pPr algn="ctr"/>
            <a:r>
              <a:rPr lang="fr-FR" sz="1600" b="1" dirty="0">
                <a:solidFill>
                  <a:schemeClr val="accent1"/>
                </a:solidFill>
              </a:rPr>
              <a:t>Sébastien PETITJEAN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FF767F6-F318-4246-8E5C-9364353611FE}"/>
              </a:ext>
            </a:extLst>
          </p:cNvPr>
          <p:cNvSpPr/>
          <p:nvPr/>
        </p:nvSpPr>
        <p:spPr>
          <a:xfrm>
            <a:off x="7423014" y="5033785"/>
            <a:ext cx="1985554" cy="9666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Responsable logistique</a:t>
            </a:r>
            <a:endParaRPr lang="fr-FR" b="1" dirty="0">
              <a:solidFill>
                <a:srgbClr val="FFFF00"/>
              </a:solidFill>
            </a:endParaRP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Olivier Mermillon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96D64A-49DB-417F-A232-8ECF7EAB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51" y="2179634"/>
            <a:ext cx="609600" cy="7048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C0F30F7-5F71-452B-9870-188F65D6D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187" y="2198748"/>
            <a:ext cx="682823" cy="7048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79F4BCA-A260-484D-9CEC-04C19A773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332" y="2145990"/>
            <a:ext cx="761321" cy="69606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F820EB8-2797-4C24-A04A-2FE578B1B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63" y="2198748"/>
            <a:ext cx="609600" cy="59055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910A58E-B4B4-EA00-23C4-C86FEF59D29B}"/>
              </a:ext>
            </a:extLst>
          </p:cNvPr>
          <p:cNvSpPr/>
          <p:nvPr/>
        </p:nvSpPr>
        <p:spPr>
          <a:xfrm>
            <a:off x="9777493" y="4994890"/>
            <a:ext cx="1985554" cy="9666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Correspondant CLUB - vieutérans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Florent JACOTY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77C2B7-4973-AC16-E4F4-174F485F5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25" y="4887665"/>
            <a:ext cx="609600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7CDF40-4181-B7A5-29B2-16227B3D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65" y="4864654"/>
            <a:ext cx="530647" cy="6135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03E316-3EA1-7CB9-C6C4-1F6D4A2EA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105" y="4876947"/>
            <a:ext cx="609601" cy="629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485905-06DA-4E4E-C78B-26B0DE9B5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111" y="4856801"/>
            <a:ext cx="609601" cy="62926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D00E08A-ED81-661B-CD64-02D433E738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878" y="4824104"/>
            <a:ext cx="609601" cy="568961"/>
          </a:xfrm>
          <a:prstGeom prst="rect">
            <a:avLst/>
          </a:prstGeom>
        </p:spPr>
      </p:pic>
      <p:sp>
        <p:nvSpPr>
          <p:cNvPr id="26" name="Bulle narrative : rectangle à coins arrondis 25">
            <a:extLst>
              <a:ext uri="{FF2B5EF4-FFF2-40B4-BE49-F238E27FC236}">
                <a16:creationId xmlns:a16="http://schemas.microsoft.com/office/drawing/2014/main" id="{CB7228CA-878B-B084-60F3-C2DBB5281A3B}"/>
              </a:ext>
            </a:extLst>
          </p:cNvPr>
          <p:cNvSpPr/>
          <p:nvPr/>
        </p:nvSpPr>
        <p:spPr>
          <a:xfrm>
            <a:off x="989562" y="3630189"/>
            <a:ext cx="5152860" cy="815522"/>
          </a:xfrm>
          <a:prstGeom prst="wedgeRoundRectCallout">
            <a:avLst>
              <a:gd name="adj1" fmla="val -1737"/>
              <a:gd name="adj2" fmla="val -17451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Je suis bien content d’arrêter après 9 ans de bon et loyaux services.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[bande de cons !!] </a:t>
            </a:r>
            <a:r>
              <a:rPr lang="fr-FR" dirty="0"/>
              <a:t>» </a:t>
            </a:r>
            <a:r>
              <a:rPr lang="fr-FR" dirty="0">
                <a:solidFill>
                  <a:schemeClr val="tx1"/>
                </a:solidFill>
              </a:rPr>
              <a:t>Merci JEANG</a:t>
            </a:r>
          </a:p>
        </p:txBody>
      </p:sp>
    </p:spTree>
    <p:extLst>
      <p:ext uri="{BB962C8B-B14F-4D97-AF65-F5344CB8AC3E}">
        <p14:creationId xmlns:p14="http://schemas.microsoft.com/office/powerpoint/2010/main" val="92525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Saison 2023/24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59C197-5DE8-40E9-89A2-4596FCF50FB6}"/>
              </a:ext>
            </a:extLst>
          </p:cNvPr>
          <p:cNvSpPr txBox="1"/>
          <p:nvPr/>
        </p:nvSpPr>
        <p:spPr>
          <a:xfrm>
            <a:off x="751951" y="1419304"/>
            <a:ext cx="10788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600" dirty="0">
                <a:solidFill>
                  <a:srgbClr val="4472C4"/>
                </a:solidFill>
                <a:latin typeface="Calibri" panose="020F0502020204030204"/>
              </a:rPr>
              <a:t>Mercato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</a:t>
            </a: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recrue (à confirmer dans les faits)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10 potentiels départs.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rgbClr val="4472C4"/>
                </a:solidFill>
                <a:latin typeface="Calibri" panose="020F0502020204030204"/>
              </a:rPr>
              <a:t>Déclaré au 30/06 :</a:t>
            </a:r>
            <a:endParaRPr lang="fr-FR" sz="16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Un effectif  à date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de 19 joueurs.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326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Calibri" panose="020F0502020204030204"/>
              </a:rPr>
              <a:t>Effectif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7E1856-8216-4347-AB3B-07B38E77ABFD}"/>
              </a:ext>
            </a:extLst>
          </p:cNvPr>
          <p:cNvSpPr txBox="1"/>
          <p:nvPr/>
        </p:nvSpPr>
        <p:spPr>
          <a:xfrm>
            <a:off x="684285" y="6146598"/>
            <a:ext cx="25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Reprise le 01/09/2023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ACF27E-6FE8-F7B3-5FD2-5A24440A5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84" y="3807307"/>
            <a:ext cx="2182401" cy="1182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DF4AE9-E55E-4982-6455-6D9150042207}"/>
              </a:ext>
            </a:extLst>
          </p:cNvPr>
          <p:cNvSpPr/>
          <p:nvPr/>
        </p:nvSpPr>
        <p:spPr>
          <a:xfrm>
            <a:off x="798684" y="5068389"/>
            <a:ext cx="2182401" cy="101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Cotisation : 75 €  </a:t>
            </a:r>
          </a:p>
          <a:p>
            <a:pPr algn="ctr"/>
            <a:r>
              <a:rPr lang="fr-FR" sz="1000" dirty="0"/>
              <a:t>Paire de Chaussettes inclues</a:t>
            </a:r>
          </a:p>
          <a:p>
            <a:pPr algn="ctr"/>
            <a:r>
              <a:rPr lang="fr-FR" dirty="0"/>
              <a:t>avant le 30/09/2023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F13CDD-C65F-F90A-8FE4-735A85140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812" y="2903326"/>
            <a:ext cx="8344504" cy="3549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7AA078-EBA3-E69D-E5B2-5A8FC6ADFC24}"/>
              </a:ext>
            </a:extLst>
          </p:cNvPr>
          <p:cNvSpPr/>
          <p:nvPr/>
        </p:nvSpPr>
        <p:spPr>
          <a:xfrm>
            <a:off x="4695825" y="1533525"/>
            <a:ext cx="6697491" cy="118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Horaire match : 21h00 sur PONCIN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Horaire entrainement : 20h30 sur PONCIN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A511CB-D10A-59EA-3811-5F63BFF54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375" y="1555833"/>
            <a:ext cx="1153941" cy="11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6E0C600E-5DBE-4E8E-8191-7772C6196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579" y="136106"/>
            <a:ext cx="1101319" cy="11013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4A6E7-6FE6-4419-ABF1-2863F54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200027"/>
            <a:ext cx="4159414" cy="94519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Saison 2023/24</a:t>
            </a:r>
          </a:p>
          <a:p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E07E3-98D6-4E17-AA87-333E12A95160}"/>
              </a:ext>
            </a:extLst>
          </p:cNvPr>
          <p:cNvSpPr txBox="1"/>
          <p:nvPr/>
        </p:nvSpPr>
        <p:spPr>
          <a:xfrm>
            <a:off x="751951" y="643795"/>
            <a:ext cx="511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</a:t>
            </a:r>
            <a:r>
              <a:rPr lang="fr-FR" sz="2800" dirty="0">
                <a:solidFill>
                  <a:prstClr val="white"/>
                </a:solidFill>
                <a:latin typeface="Calibri" panose="020F0502020204030204"/>
              </a:rPr>
              <a:t>- Matériel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8D1765-BCC2-45CC-97BD-6D5AFBA90D4C}"/>
              </a:ext>
            </a:extLst>
          </p:cNvPr>
          <p:cNvSpPr txBox="1"/>
          <p:nvPr/>
        </p:nvSpPr>
        <p:spPr>
          <a:xfrm>
            <a:off x="628614" y="1471884"/>
            <a:ext cx="10811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1"/>
                </a:solidFill>
              </a:rPr>
              <a:t>Matériel</a:t>
            </a:r>
            <a:r>
              <a:rPr lang="fr-FR" sz="2000" dirty="0">
                <a:solidFill>
                  <a:schemeClr val="bg1"/>
                </a:solidFill>
              </a:rPr>
              <a:t>  :</a:t>
            </a:r>
          </a:p>
          <a:p>
            <a:r>
              <a:rPr lang="fr-FR" sz="2000" i="1" dirty="0">
                <a:solidFill>
                  <a:schemeClr val="bg1"/>
                </a:solidFill>
              </a:rPr>
              <a:t>A Demander au club </a:t>
            </a:r>
            <a:r>
              <a:rPr lang="fr-FR" sz="2000" dirty="0">
                <a:solidFill>
                  <a:schemeClr val="bg1"/>
                </a:solidFill>
              </a:rPr>
              <a:t>: (détail en annexe)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Mini buts x2 (déjà demandé en 2020 – 2021-2022)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Ballons match x 5 </a:t>
            </a:r>
            <a:r>
              <a:rPr lang="fr-FR" sz="2000" dirty="0">
                <a:solidFill>
                  <a:srgbClr val="FFFF00"/>
                </a:solidFill>
              </a:rPr>
              <a:t>(jaune)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Trousse et pharmacie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Maillots « extérieur » vétérans </a:t>
            </a:r>
          </a:p>
          <a:p>
            <a:r>
              <a:rPr lang="fr-FR" sz="2000" dirty="0">
                <a:solidFill>
                  <a:schemeClr val="bg1"/>
                </a:solidFill>
              </a:rPr>
              <a:t> Sponsors éventuels - Raph AMATO ? Aymeric MARION ?</a:t>
            </a:r>
          </a:p>
          <a:p>
            <a:endParaRPr lang="fr-FR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fr-FR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Autres achats possibles (en interne vétéran) ?</a:t>
            </a:r>
          </a:p>
          <a:p>
            <a:endParaRPr lang="fr-FR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 –  Tables + bancs pour salle commune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F10299-8B7C-4E06-8021-4BBE29EF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6756">
            <a:off x="7244795" y="1983292"/>
            <a:ext cx="1285157" cy="1302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C1E0D3-B4C8-4A30-8369-ABED5F2BE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8109">
            <a:off x="9266112" y="1994036"/>
            <a:ext cx="2109925" cy="16369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689270-9C43-4B09-B050-8E48338D6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7909">
            <a:off x="7448252" y="4237680"/>
            <a:ext cx="3263925" cy="1271213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26BFC0C-6A81-4256-A023-EAD21DD29501}"/>
              </a:ext>
            </a:extLst>
          </p:cNvPr>
          <p:cNvSpPr/>
          <p:nvPr/>
        </p:nvSpPr>
        <p:spPr>
          <a:xfrm rot="20587784">
            <a:off x="9424330" y="2537508"/>
            <a:ext cx="192645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Dispo</a:t>
            </a:r>
          </a:p>
        </p:txBody>
      </p:sp>
    </p:spTree>
    <p:extLst>
      <p:ext uri="{BB962C8B-B14F-4D97-AF65-F5344CB8AC3E}">
        <p14:creationId xmlns:p14="http://schemas.microsoft.com/office/powerpoint/2010/main" val="1783213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789</Words>
  <Application>Microsoft Office PowerPoint</Application>
  <PresentationFormat>Grand écran</PresentationFormat>
  <Paragraphs>189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Verdana</vt:lpstr>
      <vt:lpstr>Wingdings</vt:lpstr>
      <vt:lpstr>Thème Office</vt:lpstr>
      <vt:lpstr>1_Thème Office</vt:lpstr>
      <vt:lpstr>« Olympique Rives de l’Ain » « Pays du Cerdon 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 Général Ordre du jour.   « Vieutérans » FC BA</dc:title>
  <dc:creator>JACOB, Lionel</dc:creator>
  <cp:lastModifiedBy>Lionel JACOB</cp:lastModifiedBy>
  <cp:revision>117</cp:revision>
  <dcterms:created xsi:type="dcterms:W3CDTF">2020-08-25T21:20:23Z</dcterms:created>
  <dcterms:modified xsi:type="dcterms:W3CDTF">2023-07-01T08:56:04Z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2021-06-26T18:40:37Z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7372faae-aab9-4344-a22f-332d48195396</vt:lpwstr>
  </property>
  <property fmtid="{D5CDD505-2E9C-101B-9397-08002B2CF9AE}" pid="8" name="MSIP_Label_e463cba9-5f6c-478d-9329-7b2295e4e8ed_ContentBits">
    <vt:lpwstr>0</vt:lpwstr>
  </property>
</Properties>
</file>